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1"/>
  </p:notesMasterIdLst>
  <p:sldIdLst>
    <p:sldId id="3309" r:id="rId6"/>
    <p:sldId id="3352" r:id="rId7"/>
    <p:sldId id="3353" r:id="rId8"/>
    <p:sldId id="3351" r:id="rId9"/>
    <p:sldId id="3343" r:id="rId10"/>
    <p:sldId id="3339" r:id="rId11"/>
    <p:sldId id="3340" r:id="rId12"/>
    <p:sldId id="3338" r:id="rId13"/>
    <p:sldId id="3341" r:id="rId14"/>
    <p:sldId id="3354" r:id="rId15"/>
    <p:sldId id="3348" r:id="rId16"/>
    <p:sldId id="3347" r:id="rId17"/>
    <p:sldId id="3349" r:id="rId18"/>
    <p:sldId id="3342" r:id="rId19"/>
    <p:sldId id="3333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67" d="100"/>
          <a:sy n="67" d="100"/>
        </p:scale>
        <p:origin x="644" y="44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2844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5595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36707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30184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37148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26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04105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2023/6/16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9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82093" y="3058933"/>
              <a:ext cx="104232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3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3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2572628" y="2517295"/>
            <a:ext cx="625639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3600" dirty="0">
                <a:solidFill>
                  <a:srgbClr val="BC8160"/>
                </a:solidFill>
                <a:cs typeface="Arial" panose="020B0604020202020204" pitchFamily="34" charset="0"/>
              </a:rPr>
              <a:t>Сигова Ирина Валерьевна</a:t>
            </a:r>
            <a:endParaRPr lang="ko-KR" altLang="en-US" sz="36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  <p:pic>
        <p:nvPicPr>
          <p:cNvPr id="4" name="Picture 3" descr="A picture containing food&#10;&#10;Description automatically generated">
            <a:extLst>
              <a:ext uri="{FF2B5EF4-FFF2-40B4-BE49-F238E27FC236}">
                <a16:creationId xmlns:a16="http://schemas.microsoft.com/office/drawing/2014/main" id="{50296C78-219B-043D-B91B-399899E1F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607" y="3738660"/>
            <a:ext cx="1120434" cy="11204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BFFEA432-360E-FF41-3DAA-723D26A56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1585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1304925" y="2051391"/>
              <a:ext cx="4791075" cy="25423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В проекте использовались специальные классы (менеджеры), отвечающие за какой-то элемент игры. Например, класс </a:t>
              </a:r>
              <a:r>
                <a:rPr lang="en-US" altLang="zh-CN" dirty="0">
                  <a:solidFill>
                    <a:srgbClr val="BC8160"/>
                  </a:solidFill>
                  <a:cs typeface="+mn-ea"/>
                  <a:sym typeface="+mn-lt"/>
                </a:rPr>
                <a:t>InputManager </a:t>
              </a: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обработку ввода игрока. Класс </a:t>
              </a:r>
              <a:r>
                <a:rPr lang="en-US" altLang="zh-CN" dirty="0" err="1">
                  <a:solidFill>
                    <a:srgbClr val="BC8160"/>
                  </a:solidFill>
                  <a:cs typeface="+mn-ea"/>
                  <a:sym typeface="+mn-lt"/>
                </a:rPr>
                <a:t>SoundManager</a:t>
              </a:r>
              <a:r>
                <a:rPr lang="en-US" altLang="zh-CN" dirty="0">
                  <a:solidFill>
                    <a:srgbClr val="BC8160"/>
                  </a:solidFill>
                  <a:cs typeface="+mn-ea"/>
                  <a:sym typeface="+mn-lt"/>
                </a:rPr>
                <a:t> </a:t>
              </a:r>
              <a:r>
                <a:rPr lang="ru-RU" altLang="zh-CN" dirty="0">
                  <a:solidFill>
                    <a:srgbClr val="BC8160"/>
                  </a:solidFill>
                  <a:cs typeface="+mn-ea"/>
                  <a:sym typeface="+mn-lt"/>
                </a:rPr>
                <a:t>отвечает за воспроизведние звуков и музыки.</a:t>
              </a:r>
              <a:endParaRPr lang="zh-CN" altLang="en-US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Техническая проработка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89E42-5AD2-7F17-48BF-5A7E6D5EFB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7100" y="1911332"/>
            <a:ext cx="2933700" cy="23622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14838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Паттерн «Состояние»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486555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Был использован паттерн программирования "Состояние". Этот паттерн позволяет управлять состояниями заказов и состояниями игры.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Техническая проработка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71F52A-B7A8-0179-5EE5-7CE822D06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402" y="1506433"/>
            <a:ext cx="3490168" cy="3610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F8AF5E-0DBA-3D4C-56C7-6BF4EF31B2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6997" y="1711064"/>
            <a:ext cx="3307204" cy="34358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30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850936" y="1945776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JSON </a:t>
              </a: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сериализация и десериализация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850936" y="2714811"/>
              <a:ext cx="4183929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Рецепты в игре и настройки хранились в формате JSON. JSON-десериализация использовалась для загрузки рецептов и настроек игрока. Для сохранения настроек использовалась </a:t>
              </a:r>
              <a:r>
                <a:rPr lang="en-US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JSON</a:t>
              </a: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-сериализация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sp>
        <p:nvSpPr>
          <p:cNvPr id="2" name="文本框 28">
            <a:extLst>
              <a:ext uri="{FF2B5EF4-FFF2-40B4-BE49-F238E27FC236}">
                <a16:creationId xmlns:a16="http://schemas.microsoft.com/office/drawing/2014/main" id="{8F1166B0-45AF-5F38-845E-683C9BC239F2}"/>
              </a:ext>
            </a:extLst>
          </p:cNvPr>
          <p:cNvSpPr txBox="1"/>
          <p:nvPr/>
        </p:nvSpPr>
        <p:spPr>
          <a:xfrm>
            <a:off x="3983096" y="495555"/>
            <a:ext cx="38181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75321A"/>
                </a:solidFill>
                <a:cs typeface="+mn-ea"/>
                <a:sym typeface="+mn-lt"/>
              </a:rPr>
              <a:t>Техническая проработка</a:t>
            </a:r>
            <a:endParaRPr lang="zh-CN" altLang="en-US" sz="2400" b="1" spc="300" dirty="0">
              <a:solidFill>
                <a:srgbClr val="B87A56"/>
              </a:solidFill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9226E9-216B-6FF3-C9C9-B0803B5DE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071" y="1734390"/>
            <a:ext cx="3818132" cy="166060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EEBE0A2-0A7A-49CB-FD82-F93CED9159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8571" y="3288316"/>
            <a:ext cx="6382311" cy="21989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45692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412876"/>
              <a:ext cx="6457949" cy="452431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Всю свою жизнь я готовилась к этому моменту. Сквозь годы тренировок, изучения </a:t>
              </a:r>
              <a:r>
                <a:rPr lang="en-US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 и преоделования препятствий, я с радостью презентую вам...</a:t>
              </a:r>
            </a:p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600" b="1" spc="300" dirty="0">
                  <a:solidFill>
                    <a:srgbClr val="75321A"/>
                  </a:solidFill>
                  <a:cs typeface="+mn-ea"/>
                  <a:sym typeface="+mn-lt"/>
                </a:rPr>
                <a:t>МОЮ ШАУРМУ</a:t>
              </a:r>
              <a:endParaRPr lang="zh-CN" altLang="en-US" sz="36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Предисловие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77445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908241" y="1412876"/>
              <a:ext cx="6457949" cy="378565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Конечно, до такого шедевра не каждый может дойти. Как же это сделала я? Моим главным вдохновлением были древние онлайн-игры для девочек. Да, те, которые написаны на </a:t>
              </a:r>
              <a:r>
                <a:rPr lang="en-US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flash </a:t>
              </a: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и мертвы уже лет как 5. Также меня вдохновила игра «</a:t>
              </a:r>
              <a:r>
                <a:rPr lang="en-US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Good pizza, great pizza</a:t>
              </a:r>
              <a:r>
                <a:rPr lang="ru-RU" altLang="zh-CN" sz="2400" spc="300" dirty="0">
                  <a:solidFill>
                    <a:srgbClr val="75321A"/>
                  </a:solidFill>
                  <a:cs typeface="+mn-ea"/>
                  <a:sym typeface="+mn-lt"/>
                </a:rPr>
                <a:t>». Но не потому что она хорошая. А потому что она меня бесит</a:t>
              </a:r>
              <a:endParaRPr lang="zh-CN" altLang="en-US" sz="2400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Предисловие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78472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0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2206634" y="1323005"/>
              <a:ext cx="7443197" cy="2062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3200" b="1" spc="300" dirty="0">
                  <a:solidFill>
                    <a:srgbClr val="75321A"/>
                  </a:solidFill>
                  <a:cs typeface="+mn-ea"/>
                  <a:sym typeface="+mn-lt"/>
                </a:rPr>
                <a:t>Данная игра создавалась для людей 12-24 лет, которые хотят расслабиться и отдохнуть или просто убить время.</a:t>
              </a:r>
              <a:endParaRPr lang="zh-CN" altLang="en-US" sz="32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Целевая аудитория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1026" name="Picture 2" descr="Why you're so tired on Monday mornings - Vox">
            <a:extLst>
              <a:ext uri="{FF2B5EF4-FFF2-40B4-BE49-F238E27FC236}">
                <a16:creationId xmlns:a16="http://schemas.microsoft.com/office/drawing/2014/main" id="{D078B4BB-563F-4CDB-1CE6-1853C1E13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767" y="3702599"/>
            <a:ext cx="3695700" cy="24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Simple Thing That Makes the Happiest People in the World So Happy | Time">
            <a:extLst>
              <a:ext uri="{FF2B5EF4-FFF2-40B4-BE49-F238E27FC236}">
                <a16:creationId xmlns:a16="http://schemas.microsoft.com/office/drawing/2014/main" id="{05FFE1B1-6F42-4975-5C88-82531F2D1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725" y="3513543"/>
            <a:ext cx="4038600" cy="269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8DBD521-BB2F-7C79-9924-CD432771443C}"/>
              </a:ext>
            </a:extLst>
          </p:cNvPr>
          <p:cNvCxnSpPr/>
          <p:nvPr/>
        </p:nvCxnSpPr>
        <p:spPr>
          <a:xfrm>
            <a:off x="4810125" y="4752975"/>
            <a:ext cx="17716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214455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757743" y="2126854"/>
              <a:ext cx="8702572" cy="25423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В игре вы становитесь начинающим шаурмистом, которому предстоит встретить покупателей с необычными заказами. Ваша мечта – иметь самый популярный ларёк в городе. Вы управляете процессом приготовления: добавление ингредиентов, заворачивание шаурмы и жарка на гриле. Нужно ничего не забыть и приготовить шаурму за ограниченное время, ведь покупатели не собираются долго ждать. Накормите весь город вкуснейшей шаурмой!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9525414" y="3282108"/>
              <a:ext cx="1106496" cy="600000"/>
              <a:chOff x="16574005" y="2484765"/>
              <a:chExt cx="1167007" cy="632813"/>
            </a:xfrm>
          </p:grpSpPr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Picture 2" descr="A picture containing food&#10;&#10;Description automatically generated">
            <a:extLst>
              <a:ext uri="{FF2B5EF4-FFF2-40B4-BE49-F238E27FC236}">
                <a16:creationId xmlns:a16="http://schemas.microsoft.com/office/drawing/2014/main" id="{2FF0CB47-D01B-25E5-AB9C-CA436887E8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3412" y="931626"/>
            <a:ext cx="1120434" cy="11204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67096" y="1826263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41696" y="2215576"/>
              <a:ext cx="6420216" cy="21268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1000 очков. </a:t>
              </a:r>
              <a:endParaRPr lang="zh-CN" altLang="en-US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48" y="3187115"/>
              <a:ext cx="343182" cy="325120"/>
              <a:chOff x="9295655" y="2384574"/>
              <a:chExt cx="361950" cy="342900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15E48DFE-ECFC-067B-EF25-C6DDAB00DE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48" y="1307095"/>
            <a:ext cx="3738501" cy="3296199"/>
          </a:xfrm>
          <a:prstGeom prst="rect">
            <a:avLst/>
          </a:prstGeom>
        </p:spPr>
      </p:pic>
      <p:sp>
        <p:nvSpPr>
          <p:cNvPr id="5" name="文本框 27">
            <a:extLst>
              <a:ext uri="{FF2B5EF4-FFF2-40B4-BE49-F238E27FC236}">
                <a16:creationId xmlns:a16="http://schemas.microsoft.com/office/drawing/2014/main" id="{A5511C87-D293-41F5-951B-FCF9F178F452}"/>
              </a:ext>
            </a:extLst>
          </p:cNvPr>
          <p:cNvSpPr txBox="1"/>
          <p:nvPr/>
        </p:nvSpPr>
        <p:spPr>
          <a:xfrm>
            <a:off x="952737" y="4584561"/>
            <a:ext cx="2764498" cy="7927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CA9B80"/>
                </a:solidFill>
                <a:cs typeface="+mn-ea"/>
                <a:sym typeface="+mn-lt"/>
              </a:rPr>
              <a:t>Недовольный голодный покупатель</a:t>
            </a:r>
            <a:endParaRPr lang="zh-CN" altLang="en-US" sz="1600" dirty="0">
              <a:solidFill>
                <a:srgbClr val="CA9B80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5222146" y="1802473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5196746" y="2191786"/>
              <a:ext cx="5773904" cy="29578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(или убавляются)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C9A20451-C898-3456-2E6B-FA4A9E5AB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530" y="1802473"/>
            <a:ext cx="2945927" cy="3677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BA32D7-C3A5-4587-6471-D4B4F332E7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553" y="1222214"/>
            <a:ext cx="2607668" cy="20377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63F296-C656-DF91-E99F-23D257448EFD}"/>
              </a:ext>
            </a:extLst>
          </p:cNvPr>
          <p:cNvSpPr txBox="1"/>
          <p:nvPr/>
        </p:nvSpPr>
        <p:spPr>
          <a:xfrm>
            <a:off x="2433382" y="700777"/>
            <a:ext cx="1876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rgbClr val="BC8160"/>
                </a:solidFill>
              </a:rPr>
              <a:t>Добавляем чесночный соус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7919B9-F169-94F6-4E9A-09BB2C2B94D0}"/>
              </a:ext>
            </a:extLst>
          </p:cNvPr>
          <p:cNvSpPr txBox="1"/>
          <p:nvPr/>
        </p:nvSpPr>
        <p:spPr>
          <a:xfrm>
            <a:off x="842270" y="5456477"/>
            <a:ext cx="18764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200" dirty="0">
                <a:solidFill>
                  <a:srgbClr val="BC8160"/>
                </a:solidFill>
              </a:rPr>
              <a:t>Не забываем про другие ингредиенты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315483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4EA88A1-7736-FBFD-DAD1-8E6854C6EE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979" y="1194412"/>
            <a:ext cx="5293401" cy="2977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179ED2-2519-361B-AC38-0D5773369A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334" y="2096004"/>
            <a:ext cx="6587553" cy="370549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89365" y="572562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59899" y="1112986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401</Words>
  <Application>Microsoft Office PowerPoint</Application>
  <PresentationFormat>Widescreen</PresentationFormat>
  <Paragraphs>56</Paragraphs>
  <Slides>15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等线</vt:lpstr>
      <vt:lpstr>微软雅黑</vt:lpstr>
      <vt:lpstr>Arial</vt:lpstr>
      <vt:lpstr>Calibri</vt:lpstr>
      <vt:lpstr>Calibri Light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46</cp:revision>
  <dcterms:created xsi:type="dcterms:W3CDTF">2022-11-10T14:23:00Z</dcterms:created>
  <dcterms:modified xsi:type="dcterms:W3CDTF">2023-06-16T18:14:14Z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